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3" r:id="rId4"/>
    <p:sldId id="259" r:id="rId5"/>
    <p:sldId id="260" r:id="rId6"/>
    <p:sldId id="261" r:id="rId7"/>
    <p:sldId id="269" r:id="rId8"/>
    <p:sldId id="262" r:id="rId9"/>
    <p:sldId id="272" r:id="rId10"/>
    <p:sldId id="273" r:id="rId11"/>
    <p:sldId id="271" r:id="rId12"/>
    <p:sldId id="267" r:id="rId13"/>
  </p:sldIdLst>
  <p:sldSz cx="18288000" cy="10287000"/>
  <p:notesSz cx="6858000" cy="9144000"/>
  <p:embeddedFontLst>
    <p:embeddedFont>
      <p:font typeface="HY견고딕" pitchFamily="18" charset="-127"/>
      <p:regular r:id="rId14"/>
    </p:embeddedFont>
    <p:embeddedFont>
      <p:font typeface="Cambria Math" pitchFamily="18" charset="0"/>
      <p:regular r:id="rId15"/>
    </p:embeddedFont>
    <p:embeddedFont>
      <p:font typeface="Cascadia Code SemiBold" pitchFamily="49" charset="0"/>
      <p:bold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맑은 고딕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4" d="100"/>
          <a:sy n="54" d="100"/>
        </p:scale>
        <p:origin x="-70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9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xiv.org/abs/2407.09359#:~:text=In%20this%20paper%2C%20we%20propose%20Global%20and%20Local,Local%20Anomaly%20Synthesis%20%28LAS%29%20at%20the%20image%20level.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240000">
            <a:off x="4838700" y="2552700"/>
            <a:ext cx="1193800" cy="1193800"/>
          </a:xfrm>
          <a:prstGeom prst="rect">
            <a:avLst/>
          </a:prstGeom>
          <a:effectLst>
            <a:outerShdw blurRad="28234" dist="119058" dir="2700000">
              <a:srgbClr val="161616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806700"/>
            <a:ext cx="4965700" cy="4965700"/>
          </a:xfrm>
          <a:prstGeom prst="rect">
            <a:avLst/>
          </a:prstGeom>
          <a:effectLst>
            <a:outerShdw blurRad="674322" dist="610705" dir="2700000">
              <a:srgbClr val="3B4C82">
                <a:alpha val="36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0" y="4267200"/>
            <a:ext cx="4127500" cy="351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0" y="3708400"/>
            <a:ext cx="1485900" cy="1485900"/>
          </a:xfrm>
          <a:prstGeom prst="rect">
            <a:avLst/>
          </a:prstGeom>
          <a:effectLst>
            <a:outerShdw blurRad="43677" dist="148082" dir="2700000">
              <a:srgbClr val="161616">
                <a:alpha val="35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640000">
            <a:off x="965200" y="5422900"/>
            <a:ext cx="1079500" cy="1079500"/>
          </a:xfrm>
          <a:prstGeom prst="rect">
            <a:avLst/>
          </a:prstGeom>
          <a:effectLst>
            <a:outerShdw blurRad="23355" dist="108284" dir="2700000">
              <a:srgbClr val="161616">
                <a:alpha val="35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">
            <a:off x="4953000" y="5689600"/>
            <a:ext cx="1384300" cy="1384300"/>
          </a:xfrm>
          <a:prstGeom prst="rect">
            <a:avLst/>
          </a:prstGeom>
          <a:effectLst>
            <a:outerShdw blurRad="37842" dist="212054" dir="2700000">
              <a:srgbClr val="161616">
                <a:alpha val="28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68300"/>
            <a:ext cx="203200" cy="20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68300"/>
            <a:ext cx="203200" cy="20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458417" y="3079750"/>
            <a:ext cx="10655300" cy="2743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6500" b="0" i="0" u="none" strike="noStrike" spc="-400" dirty="0">
                <a:solidFill>
                  <a:schemeClr val="accent4"/>
                </a:solidFill>
                <a:latin typeface="HY견고딕" pitchFamily="18" charset="-127"/>
                <a:ea typeface="HY견고딕" pitchFamily="18" charset="-127"/>
              </a:rPr>
              <a:t>이미지를</a:t>
            </a:r>
            <a:r>
              <a:rPr lang="en-US" sz="6500" b="0" i="0" u="none" strike="noStrike" spc="-400" dirty="0">
                <a:solidFill>
                  <a:schemeClr val="accent4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6500" b="0" i="0" u="none" strike="noStrike" spc="-400" dirty="0">
                <a:solidFill>
                  <a:schemeClr val="accent4"/>
                </a:solidFill>
                <a:latin typeface="HY견고딕" pitchFamily="18" charset="-127"/>
                <a:ea typeface="HY견고딕" pitchFamily="18" charset="-127"/>
              </a:rPr>
              <a:t>통한</a:t>
            </a:r>
            <a:r>
              <a:rPr lang="en-US" sz="6500" b="0" i="0" u="none" strike="noStrike" spc="-400" dirty="0">
                <a:solidFill>
                  <a:schemeClr val="accent4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6500" b="0" i="0" u="none" strike="noStrike" spc="-400" dirty="0">
                <a:solidFill>
                  <a:schemeClr val="accent4"/>
                </a:solidFill>
                <a:latin typeface="HY견고딕" pitchFamily="18" charset="-127"/>
                <a:ea typeface="HY견고딕" pitchFamily="18" charset="-127"/>
              </a:rPr>
              <a:t>제품</a:t>
            </a:r>
            <a:r>
              <a:rPr lang="en-US" sz="6500" b="0" i="0" u="none" strike="noStrike" spc="-400" dirty="0">
                <a:solidFill>
                  <a:schemeClr val="accent4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6500" b="0" i="0" u="none" strike="noStrike" spc="-400" dirty="0" smtClean="0">
                <a:solidFill>
                  <a:schemeClr val="accent4"/>
                </a:solidFill>
                <a:latin typeface="HY견고딕" pitchFamily="18" charset="-127"/>
                <a:ea typeface="HY견고딕" pitchFamily="18" charset="-127"/>
              </a:rPr>
              <a:t>결함</a:t>
            </a:r>
            <a:r>
              <a:rPr lang="en-US" altLang="ko-KR" sz="6500" b="0" i="0" u="none" strike="noStrike" spc="-400" dirty="0" smtClean="0">
                <a:solidFill>
                  <a:schemeClr val="accent4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6500" b="0" i="0" u="none" strike="noStrike" spc="-400" dirty="0" smtClean="0">
                <a:solidFill>
                  <a:schemeClr val="accent4"/>
                </a:solidFill>
                <a:latin typeface="HY견고딕" pitchFamily="18" charset="-127"/>
                <a:ea typeface="HY견고딕" pitchFamily="18" charset="-127"/>
              </a:rPr>
              <a:t>탐지</a:t>
            </a:r>
            <a:endParaRPr lang="ko-KR" sz="6500" b="0" i="0" u="none" strike="noStrike" spc="-400" dirty="0">
              <a:solidFill>
                <a:schemeClr val="accent4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67600" y="6007100"/>
            <a:ext cx="9994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200" b="0" i="0" u="none" strike="noStrike" spc="-2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팀</a:t>
            </a:r>
            <a:r>
              <a:rPr lang="en-US" altLang="ko-KR" sz="4200" b="0" i="0" u="none" strike="noStrike" spc="-200" dirty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4200" b="0" i="0" u="none" strike="noStrike" spc="-200" dirty="0" smtClean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rPr>
              <a:t>탐색기</a:t>
            </a:r>
            <a:endParaRPr lang="en-US" altLang="ko-KR" sz="4200" b="0" i="0" u="none" strike="noStrike" spc="-20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4200" spc="-2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spc="-200" dirty="0" smtClean="0">
                <a:latin typeface="HY견고딕" pitchFamily="18" charset="-127"/>
                <a:ea typeface="HY견고딕" pitchFamily="18" charset="-127"/>
              </a:rPr>
              <a:t>문석영 선창범 최혜성</a:t>
            </a:r>
            <a:endParaRPr lang="en-US" altLang="ko-KR" sz="2800" b="0" i="0" u="none" strike="noStrike" spc="-200" dirty="0" smtClean="0">
              <a:latin typeface="HY견고딕" pitchFamily="18" charset="-127"/>
              <a:ea typeface="HY견고딕" pitchFamily="18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4200" spc="-2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4200" b="0" i="0" u="none" strike="noStrike" spc="-200" dirty="0" smtClean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  <a:p>
            <a:pPr lvl="0" algn="l">
              <a:lnSpc>
                <a:spcPct val="99600"/>
              </a:lnSpc>
            </a:pPr>
            <a:endParaRPr lang="ko-KR" altLang="ko-KR" sz="4200" b="0" i="0" u="none" strike="noStrike" spc="-200" dirty="0">
              <a:solidFill>
                <a:srgbClr val="0070C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797300" y="5499100"/>
            <a:ext cx="17399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endParaRPr lang="en-US" sz="1300" b="0" i="0" u="none" strike="noStrike" spc="100">
              <a:solidFill>
                <a:srgbClr val="EAEAEA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867900"/>
            <a:ext cx="17157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Gradient Ascent</a:t>
            </a:r>
            <a:r>
              <a:rPr lang="ko-KR" altLang="en-US" sz="60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의 정의</a:t>
            </a:r>
            <a:endParaRPr lang="ko-KR" altLang="ko-KR" sz="60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71700" y="1409700"/>
            <a:ext cx="13944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000" spc="-2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Gradient Ascent</a:t>
            </a:r>
            <a:r>
              <a:rPr lang="ko-KR" altLang="en-US" sz="3000" spc="-2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를 왜 쓰는데</a:t>
            </a:r>
            <a:r>
              <a:rPr lang="en-US" altLang="ko-KR" sz="3000" spc="-2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ko-KR" sz="30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5105" y="2222500"/>
            <a:ext cx="15325090" cy="619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endParaRPr lang="en-US" altLang="ko-KR" sz="32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3200" spc="-200" dirty="0" err="1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가우시안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함수만을 사용한 </a:t>
            </a:r>
            <a:r>
              <a:rPr lang="ko-KR" altLang="en-US" sz="3200" spc="-200" dirty="0" err="1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노이즈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추가는 </a:t>
            </a:r>
            <a:r>
              <a:rPr lang="ko-KR" altLang="en-US" sz="3200" spc="-200" dirty="0" err="1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노이즈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추가 이후가 </a:t>
            </a:r>
            <a:r>
              <a:rPr lang="ko-KR" altLang="en-US" sz="3200" spc="-200" dirty="0" err="1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어느정도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정상 피처와 떨어져있는지 고려하지 않음</a:t>
            </a:r>
            <a:endParaRPr lang="en-US" altLang="ko-KR" sz="32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en-US" altLang="ko-KR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Gradient  Ascent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는  실제 </a:t>
            </a:r>
            <a:r>
              <a:rPr lang="en-US" altLang="ko-KR" sz="32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discriminator </a:t>
            </a:r>
            <a:r>
              <a:rPr lang="en-US" altLang="ko-KR" sz="3200" spc="-2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Dψ</a:t>
            </a:r>
            <a:r>
              <a:rPr lang="ko-KR" altLang="en-US" sz="32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가 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anomaly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를 판별한 </a:t>
            </a:r>
            <a:r>
              <a:rPr lang="en-US" altLang="ko-KR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loss 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값을 기반으로 </a:t>
            </a:r>
            <a:r>
              <a:rPr lang="en-US" altLang="ko-KR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anomaly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인 방향으로  이동시켜</a:t>
            </a:r>
            <a:r>
              <a:rPr lang="en-US" altLang="ko-KR" sz="32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anomaly 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데이터를 효율적으로 생성하는 역할</a:t>
            </a:r>
            <a:endParaRPr lang="en-US" altLang="ko-KR" sz="32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추가로  </a:t>
            </a:r>
            <a:r>
              <a:rPr lang="en-US" altLang="ko-KR" sz="32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Truncated </a:t>
            </a:r>
            <a:r>
              <a:rPr lang="en-US" altLang="ko-KR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projection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을 통해서 너무 정상 피처와 멀어지거나 가까운 </a:t>
            </a:r>
            <a:r>
              <a:rPr lang="en-US" altLang="ko-KR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anomaly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들을 제거하여 생성되는 </a:t>
            </a:r>
            <a:r>
              <a:rPr lang="en-US" altLang="ko-KR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anomaly </a:t>
            </a:r>
            <a:r>
              <a:rPr lang="ko-KR" altLang="en-US" sz="32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데이터를 추가로 통제</a:t>
            </a:r>
            <a:endParaRPr lang="en-US" altLang="ko-KR" sz="32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en-US" altLang="ko-KR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				  							</a:t>
            </a: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                                   </a:t>
            </a: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16199"/>
              </a:lnSpc>
            </a:pPr>
            <a:endParaRPr lang="ko-KR" altLang="en-US" sz="2400" dirty="0" smtClean="0">
              <a:latin typeface="HY견고딕" pitchFamily="18" charset="-127"/>
              <a:ea typeface="HY견고딕" pitchFamily="18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21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ACB686D-FC0D-9BAD-9962-519D6ECE1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="" xmlns:a16="http://schemas.microsoft.com/office/drawing/2014/main" id="{00159C68-643D-86E3-868C-F9ED6BF7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4140200"/>
            <a:ext cx="16344900" cy="1003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2672205E-71FB-30A6-7C31-E238A10E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045200"/>
            <a:ext cx="16344900" cy="1003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87E6058A-E23D-E227-9D0E-BD384FBC1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7962900"/>
            <a:ext cx="16344900" cy="10033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D6BA9B95-86CE-8F03-2EF5-437C2E144B8D}"/>
              </a:ext>
            </a:extLst>
          </p:cNvPr>
          <p:cNvSpPr txBox="1"/>
          <p:nvPr/>
        </p:nvSpPr>
        <p:spPr>
          <a:xfrm>
            <a:off x="1104900" y="2413000"/>
            <a:ext cx="2184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200" b="1" i="0" u="none" strike="noStrike" spc="-200" dirty="0">
                <a:solidFill>
                  <a:srgbClr val="B9B0A8"/>
                </a:solidFill>
                <a:latin typeface="HY견고딕" pitchFamily="18" charset="-127"/>
                <a:ea typeface="HY견고딕" pitchFamily="18" charset="-127"/>
              </a:rPr>
              <a:t>2025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F20A803A-93D5-E07D-DE93-E5F4BEB0EAA7}"/>
              </a:ext>
            </a:extLst>
          </p:cNvPr>
          <p:cNvSpPr txBox="1"/>
          <p:nvPr/>
        </p:nvSpPr>
        <p:spPr>
          <a:xfrm>
            <a:off x="2997200" y="2527300"/>
            <a:ext cx="105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 spc="-200" dirty="0">
                <a:solidFill>
                  <a:srgbClr val="B9B0A8"/>
                </a:solidFill>
                <a:latin typeface="HY견고딕" pitchFamily="18" charset="-127"/>
                <a:ea typeface="HY견고딕" pitchFamily="18" charset="-127"/>
              </a:rPr>
              <a:t>MAR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45AA6506-749F-D6FA-2697-409DBBDE1312}"/>
              </a:ext>
            </a:extLst>
          </p:cNvPr>
          <p:cNvSpPr txBox="1"/>
          <p:nvPr/>
        </p:nvSpPr>
        <p:spPr>
          <a:xfrm>
            <a:off x="4178300" y="2527300"/>
            <a:ext cx="1066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 spc="-200" dirty="0">
                <a:solidFill>
                  <a:srgbClr val="B9B0A8"/>
                </a:solidFill>
                <a:latin typeface="HY견고딕" pitchFamily="18" charset="-127"/>
                <a:ea typeface="HY견고딕" pitchFamily="18" charset="-127"/>
              </a:rPr>
              <a:t>APR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="" xmlns:a16="http://schemas.microsoft.com/office/drawing/2014/main" id="{3574887F-2ACB-5CFA-32B9-260D0F440414}"/>
              </a:ext>
            </a:extLst>
          </p:cNvPr>
          <p:cNvSpPr txBox="1"/>
          <p:nvPr/>
        </p:nvSpPr>
        <p:spPr>
          <a:xfrm>
            <a:off x="5372100" y="2527300"/>
            <a:ext cx="1079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 spc="-200" dirty="0">
                <a:solidFill>
                  <a:srgbClr val="B9B0A8"/>
                </a:solidFill>
                <a:latin typeface="HY견고딕" pitchFamily="18" charset="-127"/>
                <a:ea typeface="HY견고딕" pitchFamily="18" charset="-127"/>
              </a:rPr>
              <a:t>MAY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="" xmlns:a16="http://schemas.microsoft.com/office/drawing/2014/main" id="{C4CEFA53-3BAA-9AEA-D303-F25E2C0B589B}"/>
              </a:ext>
            </a:extLst>
          </p:cNvPr>
          <p:cNvSpPr txBox="1"/>
          <p:nvPr/>
        </p:nvSpPr>
        <p:spPr>
          <a:xfrm>
            <a:off x="6578600" y="2527300"/>
            <a:ext cx="1041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 spc="-200">
                <a:solidFill>
                  <a:srgbClr val="B9B0A8"/>
                </a:solidFill>
                <a:latin typeface="HY견고딕" pitchFamily="18" charset="-127"/>
                <a:ea typeface="HY견고딕" pitchFamily="18" charset="-127"/>
              </a:rPr>
              <a:t>JUN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="" xmlns:a16="http://schemas.microsoft.com/office/drawing/2014/main" id="{92ADBFA9-C4E8-11CB-E863-62A4D9FD7E78}"/>
              </a:ext>
            </a:extLst>
          </p:cNvPr>
          <p:cNvSpPr txBox="1"/>
          <p:nvPr/>
        </p:nvSpPr>
        <p:spPr>
          <a:xfrm>
            <a:off x="7747000" y="2527300"/>
            <a:ext cx="96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 spc="-200" dirty="0">
                <a:solidFill>
                  <a:srgbClr val="B9B0A8"/>
                </a:solidFill>
                <a:latin typeface="HY견고딕" pitchFamily="18" charset="-127"/>
                <a:ea typeface="HY견고딕" pitchFamily="18" charset="-127"/>
              </a:rPr>
              <a:t>JUL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="" xmlns:a16="http://schemas.microsoft.com/office/drawing/2014/main" id="{1BC29F89-228D-73C2-C111-12A276AB06EF}"/>
              </a:ext>
            </a:extLst>
          </p:cNvPr>
          <p:cNvSpPr txBox="1"/>
          <p:nvPr/>
        </p:nvSpPr>
        <p:spPr>
          <a:xfrm>
            <a:off x="8839200" y="2527300"/>
            <a:ext cx="990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 spc="-200" dirty="0">
                <a:solidFill>
                  <a:srgbClr val="B9B0A8"/>
                </a:solidFill>
                <a:latin typeface="HY견고딕" pitchFamily="18" charset="-127"/>
                <a:ea typeface="HY견고딕" pitchFamily="18" charset="-127"/>
              </a:rPr>
              <a:t>AUG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="" xmlns:a16="http://schemas.microsoft.com/office/drawing/2014/main" id="{D019A29C-C780-CB9D-DAEF-7D05114F112E}"/>
              </a:ext>
            </a:extLst>
          </p:cNvPr>
          <p:cNvSpPr txBox="1"/>
          <p:nvPr/>
        </p:nvSpPr>
        <p:spPr>
          <a:xfrm>
            <a:off x="9969500" y="2527300"/>
            <a:ext cx="1016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 spc="-200" dirty="0">
                <a:solidFill>
                  <a:srgbClr val="B9B0A8"/>
                </a:solidFill>
                <a:latin typeface="HY견고딕" pitchFamily="18" charset="-127"/>
                <a:ea typeface="HY견고딕" pitchFamily="18" charset="-127"/>
              </a:rPr>
              <a:t>SEP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="" xmlns:a16="http://schemas.microsoft.com/office/drawing/2014/main" id="{6F262CD7-B480-F0BD-66C6-7DFBEB66D26E}"/>
              </a:ext>
            </a:extLst>
          </p:cNvPr>
          <p:cNvSpPr txBox="1"/>
          <p:nvPr/>
        </p:nvSpPr>
        <p:spPr>
          <a:xfrm>
            <a:off x="11112500" y="2527300"/>
            <a:ext cx="1016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 spc="-200" dirty="0">
                <a:solidFill>
                  <a:srgbClr val="B9B0A8"/>
                </a:solidFill>
                <a:latin typeface="HY견고딕" pitchFamily="18" charset="-127"/>
                <a:ea typeface="HY견고딕" pitchFamily="18" charset="-127"/>
              </a:rPr>
              <a:t>OCT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="" xmlns:a16="http://schemas.microsoft.com/office/drawing/2014/main" id="{2A4BFF2C-3458-26AB-6181-E23D4569DA0B}"/>
              </a:ext>
            </a:extLst>
          </p:cNvPr>
          <p:cNvSpPr txBox="1"/>
          <p:nvPr/>
        </p:nvSpPr>
        <p:spPr>
          <a:xfrm>
            <a:off x="12268200" y="2527300"/>
            <a:ext cx="1016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u="none" strike="noStrike" spc="-200" dirty="0">
                <a:solidFill>
                  <a:srgbClr val="B9B0A8"/>
                </a:solidFill>
                <a:latin typeface="HY견고딕" pitchFamily="18" charset="-127"/>
                <a:ea typeface="HY견고딕" pitchFamily="18" charset="-127"/>
              </a:rPr>
              <a:t>NOV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="" xmlns:a16="http://schemas.microsoft.com/office/drawing/2014/main" id="{B272B624-0A28-4AC5-3492-2CE46FD77C88}"/>
              </a:ext>
            </a:extLst>
          </p:cNvPr>
          <p:cNvSpPr txBox="1"/>
          <p:nvPr/>
        </p:nvSpPr>
        <p:spPr>
          <a:xfrm>
            <a:off x="13423900" y="2527300"/>
            <a:ext cx="1016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 spc="-200" dirty="0">
                <a:solidFill>
                  <a:srgbClr val="B9B0A8"/>
                </a:solidFill>
                <a:latin typeface="HY견고딕" pitchFamily="18" charset="-127"/>
                <a:ea typeface="HY견고딕" pitchFamily="18" charset="-127"/>
              </a:rPr>
              <a:t>DEC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="" xmlns:a16="http://schemas.microsoft.com/office/drawing/2014/main" id="{E6771F52-1E65-B930-C0C7-C9AC99A55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00324"/>
              </p:ext>
            </p:extLst>
          </p:nvPr>
        </p:nvGraphicFramePr>
        <p:xfrm>
          <a:off x="977900" y="3149600"/>
          <a:ext cx="16370300" cy="5873496"/>
        </p:xfrm>
        <a:graphic>
          <a:graphicData uri="http://schemas.openxmlformats.org/drawingml/2006/table">
            <a:tbl>
              <a:tblPr/>
              <a:tblGrid>
                <a:gridCol w="2654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</a:tblGrid>
              <a:tr h="9779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데이터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셋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이해</a:t>
                      </a:r>
                      <a:endParaRPr lang="en-US" sz="1100" dirty="0">
                        <a:latin typeface="HY견고딕" pitchFamily="18" charset="-127"/>
                        <a:ea typeface="HY견고딕" pitchFamily="18" charset="-127"/>
                        <a:cs typeface="Cascadia Code SemiBold" panose="020B0609020000020004" pitchFamily="49" charset="0"/>
                      </a:endParaRP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Gradient ascent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이해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dataloader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, feature extractor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구현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데이터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증식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구현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실제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모델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구현</a:t>
                      </a:r>
                      <a:endParaRPr lang="en-US" sz="1100" dirty="0">
                        <a:latin typeface="HY견고딕" pitchFamily="18" charset="-127"/>
                        <a:ea typeface="HY견고딕" pitchFamily="18" charset="-127"/>
                        <a:cs typeface="Cascadia Code SemiBold" panose="020B0609020000020004" pitchFamily="49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최종</a:t>
                      </a:r>
                      <a:r>
                        <a:rPr lang="en-US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발표</a:t>
                      </a:r>
                      <a:r>
                        <a:rPr lang="en-US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및</a:t>
                      </a:r>
                      <a:r>
                        <a:rPr lang="en-US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보고서</a:t>
                      </a:r>
                      <a:r>
                        <a:rPr lang="en-US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작성</a:t>
                      </a:r>
                      <a:endParaRPr lang="en-US" sz="1100">
                        <a:latin typeface="HY견고딕" pitchFamily="18" charset="-127"/>
                        <a:ea typeface="HY견고딕" pitchFamily="18" charset="-127"/>
                        <a:cs typeface="Cascadia Code SemiBold" panose="020B0609020000020004" pitchFamily="49" charset="0"/>
                      </a:endParaRP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하이퍼파라미터</a:t>
                      </a:r>
                      <a:r>
                        <a:rPr lang="en-US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튜닝</a:t>
                      </a:r>
                    </a:p>
                    <a:p>
                      <a:pPr lvl="0" algn="l">
                        <a:lnSpc>
                          <a:spcPct val="91714"/>
                        </a:lnSpc>
                      </a:pP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성능</a:t>
                      </a:r>
                      <a:r>
                        <a:rPr lang="en-US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확인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모델로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실제로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사진을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찍어서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불량품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여부를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판단하는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 err="1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애플리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 err="1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케이션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연계</a:t>
                      </a:r>
                      <a:endParaRPr lang="en-US" sz="1100" dirty="0">
                        <a:latin typeface="HY견고딕" pitchFamily="18" charset="-127"/>
                        <a:ea typeface="HY견고딕" pitchFamily="18" charset="-127"/>
                        <a:cs typeface="Cascadia Code SemiBold" panose="020B0609020000020004" pitchFamily="49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l">
                        <a:lnSpc>
                          <a:spcPct val="83000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기관</a:t>
                      </a:r>
                      <a:r>
                        <a:rPr lang="en-US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또는</a:t>
                      </a:r>
                      <a:r>
                        <a:rPr lang="en-US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기업과</a:t>
                      </a:r>
                      <a:r>
                        <a:rPr lang="en-US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연계하여</a:t>
                      </a:r>
                      <a:r>
                        <a:rPr lang="en-US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실제</a:t>
                      </a:r>
                      <a:r>
                        <a:rPr lang="en-US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적용</a:t>
                      </a:r>
                      <a:endParaRPr lang="en-US" sz="1100">
                        <a:latin typeface="HY견고딕" pitchFamily="18" charset="-127"/>
                        <a:ea typeface="HY견고딕" pitchFamily="18" charset="-127"/>
                        <a:cs typeface="Cascadia Code SemiBold" panose="020B0609020000020004" pitchFamily="49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l">
                        <a:lnSpc>
                          <a:spcPct val="83000"/>
                        </a:lnSpc>
                        <a:defRPr/>
                      </a:pPr>
                      <a:r>
                        <a:rPr lang="ko-KR" sz="1800" b="0" i="0" u="none" strike="noStrike" dirty="0" err="1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페어데이에</a:t>
                      </a:r>
                      <a:r>
                        <a:rPr lang="en-US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rgbClr val="595959"/>
                          </a:solidFill>
                          <a:latin typeface="HY견고딕" pitchFamily="18" charset="-127"/>
                          <a:ea typeface="HY견고딕" pitchFamily="18" charset="-127"/>
                          <a:cs typeface="Cascadia Code SemiBold" panose="020B0609020000020004" pitchFamily="49" charset="0"/>
                        </a:rPr>
                        <a:t>전시</a:t>
                      </a:r>
                      <a:endParaRPr lang="en-US" sz="1100" dirty="0">
                        <a:latin typeface="HY견고딕" pitchFamily="18" charset="-127"/>
                        <a:ea typeface="HY견고딕" pitchFamily="18" charset="-127"/>
                        <a:cs typeface="Cascadia Code SemiBold" panose="020B0609020000020004" pitchFamily="49" charset="0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E1D9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" name="Group 18">
            <a:extLst>
              <a:ext uri="{FF2B5EF4-FFF2-40B4-BE49-F238E27FC236}">
                <a16:creationId xmlns="" xmlns:a16="http://schemas.microsoft.com/office/drawing/2014/main" id="{62E87BEA-7E75-CAEF-B906-D2535E6779E1}"/>
              </a:ext>
            </a:extLst>
          </p:cNvPr>
          <p:cNvGrpSpPr/>
          <p:nvPr/>
        </p:nvGrpSpPr>
        <p:grpSpPr>
          <a:xfrm>
            <a:off x="2147483647" y="2147483647"/>
            <a:ext cx="2147483647" cy="1832483000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="" xmlns:a16="http://schemas.microsoft.com/office/drawing/2014/main" id="{1EEE5D83-2636-8132-1283-CB5FABE5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378200"/>
            <a:ext cx="139700" cy="1397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="" xmlns:a16="http://schemas.microsoft.com/office/drawing/2014/main" id="{74402526-45C7-28AD-A6B6-1880D404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378200"/>
            <a:ext cx="139700" cy="1397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="" xmlns:a16="http://schemas.microsoft.com/office/drawing/2014/main" id="{64D21178-64AA-D06F-3531-E37EA5C5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3378200"/>
            <a:ext cx="139700" cy="1397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="" xmlns:a16="http://schemas.microsoft.com/office/drawing/2014/main" id="{562045AD-301E-129D-03D3-20F63245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3378200"/>
            <a:ext cx="139700" cy="1397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="" xmlns:a16="http://schemas.microsoft.com/office/drawing/2014/main" id="{049E7A51-1A80-11D3-4398-B801E9B46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429000"/>
            <a:ext cx="2273300" cy="254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="" xmlns:a16="http://schemas.microsoft.com/office/drawing/2014/main" id="{F47B6616-B3AF-BC3F-48C7-45753469D88F}"/>
              </a:ext>
            </a:extLst>
          </p:cNvPr>
          <p:cNvSpPr txBox="1"/>
          <p:nvPr/>
        </p:nvSpPr>
        <p:spPr>
          <a:xfrm>
            <a:off x="3822700" y="3594100"/>
            <a:ext cx="300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논문</a:t>
            </a:r>
            <a:r>
              <a:rPr lang="en-US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분석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="" xmlns:a16="http://schemas.microsoft.com/office/drawing/2014/main" id="{60A0EC34-C507-3576-F770-461D28E7C438}"/>
              </a:ext>
            </a:extLst>
          </p:cNvPr>
          <p:cNvGrpSpPr/>
          <p:nvPr/>
        </p:nvGrpSpPr>
        <p:grpSpPr>
          <a:xfrm>
            <a:off x="2147483647" y="2147483647"/>
            <a:ext cx="2147483647" cy="1846072000"/>
            <a:chOff x="0" y="0"/>
            <a:chExt cx="0" cy="0"/>
          </a:xfrm>
        </p:grpSpPr>
      </p:grpSp>
      <p:pic>
        <p:nvPicPr>
          <p:cNvPr id="26" name="Picture 26">
            <a:extLst>
              <a:ext uri="{FF2B5EF4-FFF2-40B4-BE49-F238E27FC236}">
                <a16:creationId xmlns="" xmlns:a16="http://schemas.microsoft.com/office/drawing/2014/main" id="{68A491A1-A65B-402D-8EBE-D3547DD1D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0" y="4381500"/>
            <a:ext cx="139700" cy="139700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="" xmlns:a16="http://schemas.microsoft.com/office/drawing/2014/main" id="{86EED0EC-C828-7B71-2D13-BCFDE07AB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600" y="4381500"/>
            <a:ext cx="139700" cy="139700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="" xmlns:a16="http://schemas.microsoft.com/office/drawing/2014/main" id="{A253BC64-41AD-221F-EF72-8460313AA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0" y="4381500"/>
            <a:ext cx="139700" cy="139700"/>
          </a:xfrm>
          <a:prstGeom prst="rect">
            <a:avLst/>
          </a:prstGeom>
        </p:spPr>
      </p:pic>
      <p:pic>
        <p:nvPicPr>
          <p:cNvPr id="29" name="Picture 29">
            <a:extLst>
              <a:ext uri="{FF2B5EF4-FFF2-40B4-BE49-F238E27FC236}">
                <a16:creationId xmlns="" xmlns:a16="http://schemas.microsoft.com/office/drawing/2014/main" id="{CEE261B2-8B65-5FA1-1487-E907DD9B6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00" y="4381500"/>
            <a:ext cx="139700" cy="139700"/>
          </a:xfrm>
          <a:prstGeom prst="rect">
            <a:avLst/>
          </a:prstGeom>
        </p:spPr>
      </p:pic>
      <p:pic>
        <p:nvPicPr>
          <p:cNvPr id="30" name="Picture 30">
            <a:extLst>
              <a:ext uri="{FF2B5EF4-FFF2-40B4-BE49-F238E27FC236}">
                <a16:creationId xmlns="" xmlns:a16="http://schemas.microsoft.com/office/drawing/2014/main" id="{033B5259-C8BD-464E-A707-3D6F9069F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800" y="4445000"/>
            <a:ext cx="2286000" cy="25400"/>
          </a:xfrm>
          <a:prstGeom prst="rect">
            <a:avLst/>
          </a:prstGeom>
        </p:spPr>
      </p:pic>
      <p:sp>
        <p:nvSpPr>
          <p:cNvPr id="31" name="TextBox 31">
            <a:extLst>
              <a:ext uri="{FF2B5EF4-FFF2-40B4-BE49-F238E27FC236}">
                <a16:creationId xmlns="" xmlns:a16="http://schemas.microsoft.com/office/drawing/2014/main" id="{CA38C747-A4E7-4340-6E5E-DDE2D7AF276B}"/>
              </a:ext>
            </a:extLst>
          </p:cNvPr>
          <p:cNvSpPr txBox="1"/>
          <p:nvPr/>
        </p:nvSpPr>
        <p:spPr>
          <a:xfrm>
            <a:off x="4978400" y="4610100"/>
            <a:ext cx="300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실제</a:t>
            </a:r>
            <a:r>
              <a:rPr lang="en-US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구현</a:t>
            </a:r>
          </a:p>
        </p:txBody>
      </p:sp>
      <p:sp>
        <p:nvSpPr>
          <p:cNvPr id="32" name="TextBox 32">
            <a:extLst>
              <a:ext uri="{FF2B5EF4-FFF2-40B4-BE49-F238E27FC236}">
                <a16:creationId xmlns="" xmlns:a16="http://schemas.microsoft.com/office/drawing/2014/main" id="{B674A769-5A93-AD99-F75D-C1678A390BE5}"/>
              </a:ext>
            </a:extLst>
          </p:cNvPr>
          <p:cNvSpPr txBox="1"/>
          <p:nvPr/>
        </p:nvSpPr>
        <p:spPr>
          <a:xfrm>
            <a:off x="7759700" y="5588000"/>
            <a:ext cx="300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정리</a:t>
            </a:r>
            <a:r>
              <a:rPr lang="en-US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추가</a:t>
            </a:r>
            <a:r>
              <a:rPr lang="en-US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실험</a:t>
            </a:r>
          </a:p>
        </p:txBody>
      </p:sp>
      <p:grpSp>
        <p:nvGrpSpPr>
          <p:cNvPr id="33" name="Group 33">
            <a:extLst>
              <a:ext uri="{FF2B5EF4-FFF2-40B4-BE49-F238E27FC236}">
                <a16:creationId xmlns="" xmlns:a16="http://schemas.microsoft.com/office/drawing/2014/main" id="{97BCECBC-DE5D-06C9-D002-7783CCCA92C4}"/>
              </a:ext>
            </a:extLst>
          </p:cNvPr>
          <p:cNvGrpSpPr/>
          <p:nvPr/>
        </p:nvGrpSpPr>
        <p:grpSpPr>
          <a:xfrm>
            <a:off x="2147483647" y="2147483647"/>
            <a:ext cx="2147483647" cy="1674495000"/>
            <a:chOff x="0" y="0"/>
            <a:chExt cx="0" cy="0"/>
          </a:xfrm>
        </p:grpSpPr>
      </p:grpSp>
      <p:pic>
        <p:nvPicPr>
          <p:cNvPr id="34" name="Picture 34">
            <a:extLst>
              <a:ext uri="{FF2B5EF4-FFF2-40B4-BE49-F238E27FC236}">
                <a16:creationId xmlns="" xmlns:a16="http://schemas.microsoft.com/office/drawing/2014/main" id="{8A8ACEE4-EBF5-1350-CA10-105ED98F4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300" y="5359400"/>
            <a:ext cx="127000" cy="1270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="" xmlns:a16="http://schemas.microsoft.com/office/drawing/2014/main" id="{E9E86AEB-196F-02E3-1C0A-0ECA3669A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400" y="5359400"/>
            <a:ext cx="127000" cy="1270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="" xmlns:a16="http://schemas.microsoft.com/office/drawing/2014/main" id="{4792966D-E864-9710-CDDC-3DEE9E618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200" y="5359400"/>
            <a:ext cx="127000" cy="127000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="" xmlns:a16="http://schemas.microsoft.com/office/drawing/2014/main" id="{D56EA155-5E5B-901B-E1D4-6FD8D4E4B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4300" y="5359400"/>
            <a:ext cx="127000" cy="127000"/>
          </a:xfrm>
          <a:prstGeom prst="rect">
            <a:avLst/>
          </a:prstGeom>
        </p:spPr>
      </p:pic>
      <p:pic>
        <p:nvPicPr>
          <p:cNvPr id="38" name="Picture 38">
            <a:extLst>
              <a:ext uri="{FF2B5EF4-FFF2-40B4-BE49-F238E27FC236}">
                <a16:creationId xmlns="" xmlns:a16="http://schemas.microsoft.com/office/drawing/2014/main" id="{31FDA9A0-BB52-C4BB-97B7-1E9CC5962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800" y="5410200"/>
            <a:ext cx="3403600" cy="25400"/>
          </a:xfrm>
          <a:prstGeom prst="rect">
            <a:avLst/>
          </a:prstGeom>
        </p:spPr>
      </p:pic>
      <p:pic>
        <p:nvPicPr>
          <p:cNvPr id="39" name="Picture 39">
            <a:extLst>
              <a:ext uri="{FF2B5EF4-FFF2-40B4-BE49-F238E27FC236}">
                <a16:creationId xmlns="" xmlns:a16="http://schemas.microsoft.com/office/drawing/2014/main" id="{E31B678E-03EE-77BC-4FE7-6147D99E9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5359400"/>
            <a:ext cx="127000" cy="127000"/>
          </a:xfrm>
          <a:prstGeom prst="rect">
            <a:avLst/>
          </a:prstGeom>
        </p:spPr>
      </p:pic>
      <p:pic>
        <p:nvPicPr>
          <p:cNvPr id="40" name="Picture 40">
            <a:extLst>
              <a:ext uri="{FF2B5EF4-FFF2-40B4-BE49-F238E27FC236}">
                <a16:creationId xmlns="" xmlns:a16="http://schemas.microsoft.com/office/drawing/2014/main" id="{1154BCDE-0CFF-7BBC-28FA-78F2D1F956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0500" y="5359400"/>
            <a:ext cx="127000" cy="127000"/>
          </a:xfrm>
          <a:prstGeom prst="rect">
            <a:avLst/>
          </a:prstGeom>
        </p:spPr>
      </p:pic>
      <p:grpSp>
        <p:nvGrpSpPr>
          <p:cNvPr id="41" name="Group 41">
            <a:extLst>
              <a:ext uri="{FF2B5EF4-FFF2-40B4-BE49-F238E27FC236}">
                <a16:creationId xmlns="" xmlns:a16="http://schemas.microsoft.com/office/drawing/2014/main" id="{C0615B22-E8B6-73EF-DFB6-E635347B1913}"/>
              </a:ext>
            </a:extLst>
          </p:cNvPr>
          <p:cNvGrpSpPr/>
          <p:nvPr/>
        </p:nvGrpSpPr>
        <p:grpSpPr>
          <a:xfrm>
            <a:off x="2147483647" y="2147483647"/>
            <a:ext cx="2147483647" cy="1780324100"/>
            <a:chOff x="0" y="0"/>
            <a:chExt cx="0" cy="0"/>
          </a:xfrm>
        </p:grpSpPr>
      </p:grpSp>
      <p:pic>
        <p:nvPicPr>
          <p:cNvPr id="42" name="Picture 42">
            <a:extLst>
              <a:ext uri="{FF2B5EF4-FFF2-40B4-BE49-F238E27FC236}">
                <a16:creationId xmlns="" xmlns:a16="http://schemas.microsoft.com/office/drawing/2014/main" id="{2357D861-BBD3-2CDB-C4FF-C0290DBD7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0200" y="6311900"/>
            <a:ext cx="139700" cy="139700"/>
          </a:xfrm>
          <a:prstGeom prst="rect">
            <a:avLst/>
          </a:prstGeom>
        </p:spPr>
      </p:pic>
      <p:pic>
        <p:nvPicPr>
          <p:cNvPr id="43" name="Picture 43">
            <a:extLst>
              <a:ext uri="{FF2B5EF4-FFF2-40B4-BE49-F238E27FC236}">
                <a16:creationId xmlns="" xmlns:a16="http://schemas.microsoft.com/office/drawing/2014/main" id="{C0E0DC55-CBD3-248D-06F4-69CEDA0F1B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6800" y="6311900"/>
            <a:ext cx="139700" cy="139700"/>
          </a:xfrm>
          <a:prstGeom prst="rect">
            <a:avLst/>
          </a:prstGeom>
        </p:spPr>
      </p:pic>
      <p:pic>
        <p:nvPicPr>
          <p:cNvPr id="44" name="Picture 44">
            <a:extLst>
              <a:ext uri="{FF2B5EF4-FFF2-40B4-BE49-F238E27FC236}">
                <a16:creationId xmlns="" xmlns:a16="http://schemas.microsoft.com/office/drawing/2014/main" id="{EFF1EC34-8488-02B5-7F9E-98BA79F211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3400" y="6311900"/>
            <a:ext cx="139700" cy="139700"/>
          </a:xfrm>
          <a:prstGeom prst="rect">
            <a:avLst/>
          </a:prstGeom>
        </p:spPr>
      </p:pic>
      <p:pic>
        <p:nvPicPr>
          <p:cNvPr id="45" name="Picture 45">
            <a:extLst>
              <a:ext uri="{FF2B5EF4-FFF2-40B4-BE49-F238E27FC236}">
                <a16:creationId xmlns="" xmlns:a16="http://schemas.microsoft.com/office/drawing/2014/main" id="{DAD961AC-8594-CE94-93CC-69F53F3E82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0" y="6311900"/>
            <a:ext cx="139700" cy="139700"/>
          </a:xfrm>
          <a:prstGeom prst="rect">
            <a:avLst/>
          </a:prstGeom>
        </p:spPr>
      </p:pic>
      <p:pic>
        <p:nvPicPr>
          <p:cNvPr id="46" name="Picture 46">
            <a:extLst>
              <a:ext uri="{FF2B5EF4-FFF2-40B4-BE49-F238E27FC236}">
                <a16:creationId xmlns="" xmlns:a16="http://schemas.microsoft.com/office/drawing/2014/main" id="{537AA439-D942-BC13-99C1-7889E6FE0A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6400" y="6375400"/>
            <a:ext cx="2209800" cy="25400"/>
          </a:xfrm>
          <a:prstGeom prst="rect">
            <a:avLst/>
          </a:prstGeom>
        </p:spPr>
      </p:pic>
      <p:sp>
        <p:nvSpPr>
          <p:cNvPr id="47" name="TextBox 47">
            <a:extLst>
              <a:ext uri="{FF2B5EF4-FFF2-40B4-BE49-F238E27FC236}">
                <a16:creationId xmlns="" xmlns:a16="http://schemas.microsoft.com/office/drawing/2014/main" id="{60FC86AD-0BD4-5E2F-866E-AD924D0CBA75}"/>
              </a:ext>
            </a:extLst>
          </p:cNvPr>
          <p:cNvSpPr txBox="1"/>
          <p:nvPr/>
        </p:nvSpPr>
        <p:spPr>
          <a:xfrm>
            <a:off x="9525000" y="6540500"/>
            <a:ext cx="300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구현된</a:t>
            </a:r>
            <a:r>
              <a:rPr lang="en-US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모델</a:t>
            </a:r>
            <a:r>
              <a:rPr lang="en-US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실제</a:t>
            </a:r>
            <a:r>
              <a:rPr lang="en-US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1800" b="1" i="0" u="none" strike="noStrike" dirty="0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적용</a:t>
            </a:r>
          </a:p>
        </p:txBody>
      </p:sp>
      <p:grpSp>
        <p:nvGrpSpPr>
          <p:cNvPr id="48" name="Group 48">
            <a:extLst>
              <a:ext uri="{FF2B5EF4-FFF2-40B4-BE49-F238E27FC236}">
                <a16:creationId xmlns="" xmlns:a16="http://schemas.microsoft.com/office/drawing/2014/main" id="{64239493-115C-D209-A717-2C587A46CE0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>
            <a:extLst>
              <a:ext uri="{FF2B5EF4-FFF2-40B4-BE49-F238E27FC236}">
                <a16:creationId xmlns="" xmlns:a16="http://schemas.microsoft.com/office/drawing/2014/main" id="{5A530442-BADC-6A37-F7C4-B5D4C0AFA8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1000" y="7302500"/>
            <a:ext cx="139700" cy="139700"/>
          </a:xfrm>
          <a:prstGeom prst="rect">
            <a:avLst/>
          </a:prstGeom>
        </p:spPr>
      </p:pic>
      <p:pic>
        <p:nvPicPr>
          <p:cNvPr id="50" name="Picture 50">
            <a:extLst>
              <a:ext uri="{FF2B5EF4-FFF2-40B4-BE49-F238E27FC236}">
                <a16:creationId xmlns="" xmlns:a16="http://schemas.microsoft.com/office/drawing/2014/main" id="{3EE70D78-9E87-88A8-FA40-F9BBD6A571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0500" y="7302500"/>
            <a:ext cx="139700" cy="139700"/>
          </a:xfrm>
          <a:prstGeom prst="rect">
            <a:avLst/>
          </a:prstGeom>
        </p:spPr>
      </p:pic>
      <p:pic>
        <p:nvPicPr>
          <p:cNvPr id="51" name="Picture 51">
            <a:extLst>
              <a:ext uri="{FF2B5EF4-FFF2-40B4-BE49-F238E27FC236}">
                <a16:creationId xmlns="" xmlns:a16="http://schemas.microsoft.com/office/drawing/2014/main" id="{D0F2CED4-F637-29EE-4196-589FA00C2B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3500" y="7302500"/>
            <a:ext cx="139700" cy="139700"/>
          </a:xfrm>
          <a:prstGeom prst="rect">
            <a:avLst/>
          </a:prstGeom>
        </p:spPr>
      </p:pic>
      <p:pic>
        <p:nvPicPr>
          <p:cNvPr id="52" name="Picture 52">
            <a:extLst>
              <a:ext uri="{FF2B5EF4-FFF2-40B4-BE49-F238E27FC236}">
                <a16:creationId xmlns="" xmlns:a16="http://schemas.microsoft.com/office/drawing/2014/main" id="{577B3E11-353E-17D2-F66B-245DF2CC94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36500" y="7302500"/>
            <a:ext cx="139700" cy="139700"/>
          </a:xfrm>
          <a:prstGeom prst="rect">
            <a:avLst/>
          </a:prstGeom>
        </p:spPr>
      </p:pic>
      <p:pic>
        <p:nvPicPr>
          <p:cNvPr id="53" name="Picture 53">
            <a:extLst>
              <a:ext uri="{FF2B5EF4-FFF2-40B4-BE49-F238E27FC236}">
                <a16:creationId xmlns="" xmlns:a16="http://schemas.microsoft.com/office/drawing/2014/main" id="{512220C8-796C-72F0-433E-BC205ECA9C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8300" y="7327900"/>
            <a:ext cx="3441700" cy="50800"/>
          </a:xfrm>
          <a:prstGeom prst="rect">
            <a:avLst/>
          </a:prstGeom>
        </p:spPr>
      </p:pic>
      <p:sp>
        <p:nvSpPr>
          <p:cNvPr id="54" name="TextBox 54">
            <a:extLst>
              <a:ext uri="{FF2B5EF4-FFF2-40B4-BE49-F238E27FC236}">
                <a16:creationId xmlns="" xmlns:a16="http://schemas.microsoft.com/office/drawing/2014/main" id="{DA962A6E-6DA2-E74A-18A2-8503F380A9AE}"/>
              </a:ext>
            </a:extLst>
          </p:cNvPr>
          <p:cNvSpPr txBox="1"/>
          <p:nvPr/>
        </p:nvSpPr>
        <p:spPr>
          <a:xfrm>
            <a:off x="10604500" y="7632700"/>
            <a:ext cx="300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현장</a:t>
            </a:r>
            <a:r>
              <a:rPr lang="en-US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연계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="" xmlns:a16="http://schemas.microsoft.com/office/drawing/2014/main" id="{A97DA1B8-E57D-39A5-3C29-890C38004E9D}"/>
              </a:ext>
            </a:extLst>
          </p:cNvPr>
          <p:cNvSpPr txBox="1"/>
          <p:nvPr/>
        </p:nvSpPr>
        <p:spPr>
          <a:xfrm>
            <a:off x="13436600" y="8458200"/>
            <a:ext cx="300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작품</a:t>
            </a:r>
            <a:r>
              <a:rPr lang="en-US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1800" b="1" i="0" u="none" strike="noStrike">
                <a:solidFill>
                  <a:srgbClr val="595959"/>
                </a:solidFill>
                <a:latin typeface="HY견고딕" pitchFamily="18" charset="-127"/>
                <a:ea typeface="HY견고딕" pitchFamily="18" charset="-127"/>
              </a:rPr>
              <a:t>전시</a:t>
            </a:r>
          </a:p>
        </p:txBody>
      </p:sp>
      <p:pic>
        <p:nvPicPr>
          <p:cNvPr id="56" name="Picture 56">
            <a:extLst>
              <a:ext uri="{FF2B5EF4-FFF2-40B4-BE49-F238E27FC236}">
                <a16:creationId xmlns="" xmlns:a16="http://schemas.microsoft.com/office/drawing/2014/main" id="{F769C9C1-8B69-876E-2295-A8986E251B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04900" y="8204200"/>
            <a:ext cx="203200" cy="203200"/>
          </a:xfrm>
          <a:prstGeom prst="rect">
            <a:avLst/>
          </a:prstGeom>
        </p:spPr>
      </p:pic>
      <p:pic>
        <p:nvPicPr>
          <p:cNvPr id="57" name="Picture 57">
            <a:extLst>
              <a:ext uri="{FF2B5EF4-FFF2-40B4-BE49-F238E27FC236}">
                <a16:creationId xmlns="" xmlns:a16="http://schemas.microsoft.com/office/drawing/2014/main" id="{4658F0FE-2BA1-24FA-7F68-EF471CB841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30300" y="8293100"/>
            <a:ext cx="2387600" cy="50800"/>
          </a:xfrm>
          <a:prstGeom prst="rect">
            <a:avLst/>
          </a:prstGeom>
        </p:spPr>
      </p:pic>
      <p:pic>
        <p:nvPicPr>
          <p:cNvPr id="58" name="Picture 58">
            <a:extLst>
              <a:ext uri="{FF2B5EF4-FFF2-40B4-BE49-F238E27FC236}">
                <a16:creationId xmlns="" xmlns:a16="http://schemas.microsoft.com/office/drawing/2014/main" id="{673537A4-C9AF-E5C9-F1AC-749A4AE1BF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35200" y="8204200"/>
            <a:ext cx="203200" cy="203200"/>
          </a:xfrm>
          <a:prstGeom prst="rect">
            <a:avLst/>
          </a:prstGeom>
        </p:spPr>
      </p:pic>
      <p:pic>
        <p:nvPicPr>
          <p:cNvPr id="59" name="Picture 59">
            <a:extLst>
              <a:ext uri="{FF2B5EF4-FFF2-40B4-BE49-F238E27FC236}">
                <a16:creationId xmlns="" xmlns:a16="http://schemas.microsoft.com/office/drawing/2014/main" id="{C80F4951-E0C6-DD0E-9D1D-82DF396392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65500" y="8204200"/>
            <a:ext cx="203200" cy="203200"/>
          </a:xfrm>
          <a:prstGeom prst="rect">
            <a:avLst/>
          </a:prstGeom>
        </p:spPr>
      </p:pic>
      <p:sp>
        <p:nvSpPr>
          <p:cNvPr id="60" name="TextBox 3">
            <a:extLst>
              <a:ext uri="{FF2B5EF4-FFF2-40B4-BE49-F238E27FC236}">
                <a16:creationId xmlns="" xmlns:a16="http://schemas.microsoft.com/office/drawing/2014/main" id="{AD7C1288-CFA0-6CCF-3EC4-2736DB5C032C}"/>
              </a:ext>
            </a:extLst>
          </p:cNvPr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연간 계획표</a:t>
            </a:r>
            <a:endParaRPr lang="ko-KR" sz="60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1" name="Picture 16">
            <a:extLst>
              <a:ext uri="{FF2B5EF4-FFF2-40B4-BE49-F238E27FC236}">
                <a16:creationId xmlns="" xmlns:a16="http://schemas.microsoft.com/office/drawing/2014/main" id="{393F0B5E-DF93-BF92-21C2-59532642A0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정리</a:t>
            </a:r>
            <a:r>
              <a:rPr lang="en-US" sz="6000" b="0" i="0" u="none" strike="noStrike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60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60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60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마무리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87700" y="2959100"/>
            <a:ext cx="11899900" cy="576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000" spc="-3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GLASS</a:t>
            </a:r>
            <a:r>
              <a:rPr lang="ko-KR" altLang="en-US" sz="4000" spc="-3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를 통해 실제 산업 환경 적용으로 프로젝트 확장</a:t>
            </a:r>
            <a:endParaRPr lang="en-US" altLang="ko-KR" sz="4000" spc="-300" dirty="0" smtClean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000" spc="-3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데이터 셋 조사 및 라이브러리 선택 완료</a:t>
            </a:r>
            <a:r>
              <a:rPr lang="en-US" altLang="ko-KR" sz="4000" spc="-3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spc="-3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Gradient ascent </a:t>
            </a:r>
            <a:r>
              <a:rPr lang="ko-KR" altLang="en-US" sz="4000" spc="-3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정의 및 사용 이유 </a:t>
            </a:r>
            <a:r>
              <a:rPr lang="ko-KR" altLang="en-US" sz="4000" b="0" i="0" u="none" strike="noStrike" spc="-3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학습</a:t>
            </a:r>
            <a:endParaRPr lang="en-US" sz="4000" b="0" i="0" u="none" strike="noStrike" spc="-3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790700"/>
            <a:ext cx="12382500" cy="438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9867900"/>
            <a:ext cx="17157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들어가기 앞서</a:t>
            </a:r>
            <a:r>
              <a:rPr lang="en-US" altLang="ko-KR" sz="6000" b="0" i="0" u="none" strike="noStrike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…</a:t>
            </a:r>
            <a:endParaRPr lang="ko-KR" sz="60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71700" y="6553200"/>
            <a:ext cx="13944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3000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저번 발표 요약 </a:t>
            </a:r>
            <a:endParaRPr lang="ko-KR" sz="30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43565" y="7081129"/>
            <a:ext cx="139319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4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이미지를 통한 결함 탐지  요구사항 채택</a:t>
            </a:r>
            <a:endParaRPr lang="en-US" altLang="ko-KR" sz="24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요구사항 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– [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필수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] </a:t>
            </a:r>
            <a:r>
              <a:rPr lang="en-US" altLang="ko-KR" sz="2400" spc="-2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MVTec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AD 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데이터셋 에서 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96% 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이상의  정확도 달성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–[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옵션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] 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실제 데이터셋 구축 및 스마트폰으로 결함 여부 확인하는 앱 개발</a:t>
            </a:r>
            <a:endParaRPr lang="en-US" altLang="ko-KR" sz="24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srgbClr val="467886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  <a:hlinkClick r:id="rId5"/>
              </a:rPr>
              <a:t>A Unified Anomaly Synthesis Strategy with Gradient Ascent for Industrial Anomaly Detection and Localization</a:t>
            </a:r>
            <a:r>
              <a:rPr kumimoji="0" lang="en-US" altLang="ko-KR" sz="1800" b="0" i="0" u="sng" strike="noStrike" kern="1200" cap="none" spc="0" normalizeH="0" baseline="0" noProof="0" dirty="0">
                <a:ln>
                  <a:noFill/>
                </a:ln>
                <a:solidFill>
                  <a:srgbClr val="467886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 (</a:t>
            </a:r>
            <a:r>
              <a:rPr lang="ko-KR" altLang="en-US" u="sng" dirty="0">
                <a:solidFill>
                  <a:srgbClr val="467886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이하 </a:t>
            </a:r>
            <a:r>
              <a:rPr lang="en-US" altLang="ko-KR" u="sng" dirty="0">
                <a:solidFill>
                  <a:srgbClr val="467886"/>
                </a:solidFill>
                <a:latin typeface="HY견고딕" pitchFamily="18" charset="-127"/>
                <a:ea typeface="HY견고딕" pitchFamily="18" charset="-127"/>
                <a:cs typeface="Arial" panose="020B0604020202020204" pitchFamily="34" charset="0"/>
              </a:rPr>
              <a:t>GLASS)</a:t>
            </a: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R="0" lvl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논문 이해 및 구현을 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학기 목표로 설정</a:t>
            </a: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R="0" lvl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역할 분배 및 세부 스터디 계획 생성</a:t>
            </a: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1320800"/>
            <a:ext cx="8915400" cy="4851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9867900"/>
            <a:ext cx="171577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4800" y="1536700"/>
            <a:ext cx="6667500" cy="2057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altLang="en-US" sz="4600" b="0" i="0" u="none" strike="noStrike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피드백</a:t>
            </a:r>
            <a:r>
              <a:rPr lang="en-US" altLang="ko-KR" sz="46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- </a:t>
            </a:r>
            <a:r>
              <a:rPr lang="ko-KR" altLang="en-US" sz="4600" b="0" i="0" u="none" strike="noStrike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프로젝트에서 연구적인 부분이 없다</a:t>
            </a:r>
            <a:r>
              <a:rPr lang="en-US" altLang="ko-KR" sz="4600" b="0" i="0" u="none" strike="noStrike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…</a:t>
            </a:r>
            <a:endParaRPr lang="ko-KR" sz="4600" b="0" i="0" u="none" strike="noStrike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31900" y="4089400"/>
            <a:ext cx="5651500" cy="307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FontTx/>
              <a:buChar char="-"/>
            </a:pPr>
            <a:r>
              <a:rPr lang="ko-KR" altLang="en-US" sz="2200" b="1" i="0" u="none" strike="noStrike" spc="-100" dirty="0">
                <a:solidFill>
                  <a:srgbClr val="C2C2C2"/>
                </a:solidFill>
                <a:latin typeface="HY견고딕" pitchFamily="18" charset="-127"/>
                <a:ea typeface="HY견고딕" pitchFamily="18" charset="-127"/>
              </a:rPr>
              <a:t>장래 </a:t>
            </a:r>
            <a:r>
              <a:rPr lang="ko-KR" altLang="en-US" sz="2200" b="1" i="0" u="none" strike="noStrike" spc="-100" dirty="0" err="1">
                <a:solidFill>
                  <a:srgbClr val="C2C2C2"/>
                </a:solidFill>
                <a:latin typeface="HY견고딕" pitchFamily="18" charset="-127"/>
                <a:ea typeface="HY견고딕" pitchFamily="18" charset="-127"/>
              </a:rPr>
              <a:t>잡헌팅을</a:t>
            </a:r>
            <a:r>
              <a:rPr lang="ko-KR" altLang="en-US" sz="2200" b="1" i="0" u="none" strike="noStrike" spc="-100" dirty="0">
                <a:solidFill>
                  <a:srgbClr val="C2C2C2"/>
                </a:solidFill>
                <a:latin typeface="HY견고딕" pitchFamily="18" charset="-127"/>
                <a:ea typeface="HY견고딕" pitchFamily="18" charset="-127"/>
              </a:rPr>
              <a:t> 위함</a:t>
            </a:r>
            <a:endParaRPr lang="en-US" altLang="ko-KR" sz="2200" b="1" i="0" u="none" strike="noStrike" spc="-100" dirty="0">
              <a:solidFill>
                <a:srgbClr val="C2C2C2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>
              <a:lnSpc>
                <a:spcPct val="132800"/>
              </a:lnSpc>
              <a:buFontTx/>
              <a:buChar char="-"/>
            </a:pPr>
            <a:r>
              <a:rPr lang="en-US" altLang="ko-KR" sz="2200" b="1" spc="-100" dirty="0">
                <a:solidFill>
                  <a:srgbClr val="C2C2C2"/>
                </a:solidFill>
                <a:latin typeface="HY견고딕" pitchFamily="18" charset="-127"/>
                <a:ea typeface="HY견고딕" pitchFamily="18" charset="-127"/>
              </a:rPr>
              <a:t>CVPR</a:t>
            </a:r>
            <a:r>
              <a:rPr lang="ko-KR" altLang="en-US" sz="2200" b="1" spc="-100" dirty="0">
                <a:solidFill>
                  <a:srgbClr val="C2C2C2"/>
                </a:solidFill>
                <a:latin typeface="HY견고딕" pitchFamily="18" charset="-127"/>
                <a:ea typeface="HY견고딕" pitchFamily="18" charset="-127"/>
              </a:rPr>
              <a:t>의 논문인 만큼 국소적이라도 개선이 가능하다면 강력한 어필 가능</a:t>
            </a:r>
            <a:r>
              <a:rPr lang="en-US" altLang="ko-KR" sz="2200" b="1" spc="-100" dirty="0">
                <a:solidFill>
                  <a:srgbClr val="C2C2C2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FontTx/>
              <a:buChar char="-"/>
            </a:pPr>
            <a:endParaRPr lang="en-US" altLang="ko-KR" sz="2200" b="1" i="0" u="none" strike="noStrike" spc="-100" dirty="0">
              <a:solidFill>
                <a:srgbClr val="C2C2C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31900" y="5807868"/>
            <a:ext cx="9220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30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그러나</a:t>
            </a:r>
            <a:r>
              <a:rPr lang="en-US" altLang="ko-KR" sz="30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…</a:t>
            </a:r>
            <a:endParaRPr lang="ko-KR" sz="30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2094" y="6627812"/>
            <a:ext cx="92075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 </a:t>
            </a:r>
            <a:r>
              <a:rPr lang="ko-KR" altLang="en-US" sz="24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이미 </a:t>
            </a:r>
            <a:r>
              <a:rPr lang="en-US" altLang="ko-KR" sz="24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99.9% 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정확도가 달성된  해당 논문을 </a:t>
            </a:r>
            <a:r>
              <a:rPr lang="ko-KR" altLang="en-US" sz="2400" spc="-2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개선하는것은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불가능에 가깝다는 지도 교수님의 조언 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자원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시간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인력 부족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…)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GLASS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논문이 당장 매우 뛰어난 성과를 보이고 있다는  동료의 조언 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공부를 하면 도움이 된다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.)</a:t>
            </a: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요구사항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spc="-2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MVTec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AD 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데이터셋 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96% 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정확도 확보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를 만족하면서 다른 문제에 확장은 해야 할 일이 많아 난이도의 급상승</a:t>
            </a: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="" xmlns:a16="http://schemas.microsoft.com/office/drawing/2014/main" id="{D4CE716F-17CB-8015-3BE1-55BBC11ADBD6}"/>
              </a:ext>
            </a:extLst>
          </p:cNvPr>
          <p:cNvSpPr txBox="1"/>
          <p:nvPr/>
        </p:nvSpPr>
        <p:spPr>
          <a:xfrm>
            <a:off x="10668000" y="6383976"/>
            <a:ext cx="6667500" cy="2057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altLang="en-US" sz="4000" b="0" i="0" u="none" strike="noStrike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따라서 실제 물품의 불량을 </a:t>
            </a:r>
            <a:r>
              <a:rPr lang="en-US" altLang="ko-KR" sz="4000" b="0" i="0" u="none" strike="noStrike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GLASS</a:t>
            </a:r>
            <a:r>
              <a:rPr lang="ko-KR" altLang="en-US" sz="40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로 해결하는 시스템을 개발</a:t>
            </a:r>
            <a:r>
              <a:rPr lang="en-US" altLang="ko-KR" sz="40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!</a:t>
            </a:r>
            <a:endParaRPr lang="ko-KR" sz="4000" b="0" i="0" u="none" strike="noStrike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실제 제품에 </a:t>
            </a:r>
            <a:r>
              <a:rPr lang="en-US" altLang="ko-KR" sz="60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GLASS</a:t>
            </a:r>
            <a:r>
              <a:rPr lang="ko-KR" altLang="en-US" sz="60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를 적용하면</a:t>
            </a:r>
            <a:r>
              <a:rPr lang="en-US" altLang="ko-KR" sz="60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…</a:t>
            </a:r>
            <a:endParaRPr lang="ko-KR" sz="60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2324100"/>
            <a:ext cx="8877300" cy="208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200" y="19812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6" name="TextBox 6"/>
          <p:cNvSpPr txBox="1"/>
          <p:nvPr/>
        </p:nvSpPr>
        <p:spPr>
          <a:xfrm>
            <a:off x="8547100" y="20955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HY견고딕" pitchFamily="18" charset="-127"/>
                <a:ea typeface="HY견고딕" pitchFamily="18" charset="-127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8800" y="24765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원래 계획 했던 </a:t>
            </a:r>
            <a:r>
              <a:rPr lang="en-US" altLang="ko-KR" sz="25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GLASS</a:t>
            </a:r>
            <a:r>
              <a:rPr lang="ko-KR" altLang="en-US" sz="25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의 공부 및 활용 가능</a:t>
            </a:r>
            <a:endParaRPr lang="ko-KR" sz="25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48800" y="30607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성능이 떨어지는 다른 모델들을 직접 구현 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문제 정의서의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요구사항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없이 </a:t>
            </a:r>
            <a:r>
              <a:rPr lang="en-US" altLang="ko-KR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GLASS</a:t>
            </a:r>
            <a:r>
              <a:rPr lang="ko-KR" altLang="en-US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에 집중할 수 </a:t>
            </a:r>
            <a:r>
              <a:rPr lang="ko-KR" altLang="en-US" sz="2200" spc="-1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있음</a:t>
            </a:r>
            <a:endParaRPr lang="en-US" altLang="ko-KR" sz="2200" spc="-1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endParaRPr lang="ko-KR" sz="2200" b="0" i="0" u="none" strike="noStrike" spc="-1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5003800"/>
            <a:ext cx="8877300" cy="208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0" y="46609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8547100" y="47752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48800" y="51689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프로젝트의 연구 부분</a:t>
            </a:r>
            <a:r>
              <a:rPr lang="ko-KR" altLang="en-US" sz="25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개선</a:t>
            </a:r>
            <a:endParaRPr lang="ko-KR" sz="25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48800" y="57404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 셋 직접 제작</a:t>
            </a:r>
            <a:r>
              <a:rPr lang="en-US" altLang="ko-KR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200" spc="-1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하이퍼</a:t>
            </a:r>
            <a:r>
              <a:rPr lang="ko-KR" altLang="en-US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파라미터 튜닝</a:t>
            </a:r>
            <a:endParaRPr lang="en-US" altLang="ko-KR" sz="2200" spc="-1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필요하다면 제품에 따라 모델을 </a:t>
            </a:r>
            <a:r>
              <a:rPr lang="ko-KR" altLang="en-US" sz="2200" b="0" i="0" u="none" strike="noStrike" spc="-1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특화시키는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방향으로 개선 여지 </a:t>
            </a:r>
            <a:r>
              <a:rPr lang="ko-KR" altLang="en-US" sz="2200" b="0" i="0" u="none" strike="noStrike" spc="-1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있음</a:t>
            </a:r>
            <a:endParaRPr lang="ko-KR" sz="2200" b="0" i="0" u="none" strike="noStrike" spc="-1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7683500"/>
            <a:ext cx="8877300" cy="208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200" y="73406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547100" y="74549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HY견고딕" pitchFamily="18" charset="-127"/>
                <a:ea typeface="HY견고딕" pitchFamily="18" charset="-127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8800" y="7848600"/>
            <a:ext cx="8115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altLang="en-US" sz="2500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문제 해결 능력 향상</a:t>
            </a:r>
            <a:endParaRPr lang="ko-KR" sz="25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48800" y="8420100"/>
            <a:ext cx="81026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연구에 그치지 않고</a:t>
            </a:r>
            <a:r>
              <a:rPr lang="en-US" altLang="ko-KR" sz="2200" b="0" i="0" u="none" strike="noStrike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실제 현장의 문제를 해결 하는 과정에 다양한 경험 </a:t>
            </a:r>
            <a:r>
              <a:rPr lang="ko-KR" altLang="en-US" sz="2200" b="0" i="0" u="none" strike="noStrike" spc="-1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가능</a:t>
            </a:r>
            <a:endParaRPr lang="en-US" altLang="ko-KR" sz="2200" b="0" i="0" u="none" strike="noStrike" spc="-1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" name="그림 19" descr="텍스트, 자동차 부품, 바퀴, 육상 차량이(가) 표시된 사진&#10;&#10;AI가 생성한 콘텐츠는 부정확할 수 있습니다.">
            <a:extLst>
              <a:ext uri="{FF2B5EF4-FFF2-40B4-BE49-F238E27FC236}">
                <a16:creationId xmlns="" xmlns:a16="http://schemas.microsoft.com/office/drawing/2014/main" id="{16AA275C-45B6-7886-A774-69290E72A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252816"/>
            <a:ext cx="7513484" cy="75134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개발 라이브러</a:t>
            </a:r>
            <a:r>
              <a:rPr lang="ko-KR" altLang="en-US" sz="60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리 선정</a:t>
            </a:r>
            <a:endParaRPr lang="ko-KR" sz="60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1" y="4851399"/>
            <a:ext cx="7734299" cy="494995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45085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850900" y="46228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HY견고딕" pitchFamily="18" charset="-127"/>
                <a:ea typeface="HY견고딕" pitchFamily="18" charset="-127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7500" y="5397500"/>
            <a:ext cx="67564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4200" b="0" i="0" u="none" strike="noStrike" spc="-200" dirty="0" err="1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Pytorch</a:t>
            </a:r>
            <a:endParaRPr lang="ko-KR" sz="42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87500" y="6413500"/>
            <a:ext cx="6756400" cy="273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복잡한 모델일수록 구현이 용이</a:t>
            </a:r>
            <a:endParaRPr lang="en-US" altLang="ko-KR" sz="2200" spc="-1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다양한 환경 지원</a:t>
            </a:r>
            <a:endParaRPr lang="en-US" altLang="ko-KR" sz="2200" b="0" i="0" u="none" strike="noStrike" spc="-1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en-US" altLang="ko-KR" sz="2200" spc="-1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Abnomaly</a:t>
            </a:r>
            <a:r>
              <a:rPr lang="en-US" altLang="ko-KR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detection </a:t>
            </a:r>
            <a:r>
              <a:rPr lang="ko-KR" altLang="en-US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관련 오픈소스는 </a:t>
            </a:r>
            <a:r>
              <a:rPr lang="en-US" altLang="ko-KR" sz="2200" spc="-1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pytorch</a:t>
            </a:r>
            <a:r>
              <a:rPr lang="ko-KR" altLang="en-US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자료가 방대함</a:t>
            </a:r>
            <a:endParaRPr lang="ko-KR" sz="2200" b="0" i="0" u="none" strike="noStrike" spc="-1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900" y="4851400"/>
            <a:ext cx="7620000" cy="487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00" y="45085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309100" y="46228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45700" y="5397500"/>
            <a:ext cx="6756400" cy="889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4200" b="0" i="0" u="none" strike="noStrike" spc="-200" dirty="0" err="1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Tensorflow</a:t>
            </a:r>
            <a:endParaRPr lang="ko-KR" altLang="ko-KR" sz="42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045700" y="6413500"/>
            <a:ext cx="6756400" cy="273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처리 속도가 </a:t>
            </a:r>
            <a:r>
              <a:rPr lang="en-US" altLang="ko-KR" sz="2200" spc="-1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pytorch</a:t>
            </a:r>
            <a:r>
              <a:rPr lang="ko-KR" altLang="en-US" sz="2200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에 비해 빠름</a:t>
            </a:r>
            <a:endParaRPr lang="en-US" altLang="ko-KR" sz="2200" spc="-1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200" b="0" i="0" u="none" strike="noStrike" spc="-1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배포가 조금 더 용이함</a:t>
            </a:r>
            <a:endParaRPr lang="ko-KR" sz="2200" b="0" i="0" u="none" strike="noStrike" spc="-1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C88E67CD-363F-6368-D28B-6AD117AC6210}"/>
              </a:ext>
            </a:extLst>
          </p:cNvPr>
          <p:cNvCxnSpPr>
            <a:cxnSpLocks/>
          </p:cNvCxnSpPr>
          <p:nvPr/>
        </p:nvCxnSpPr>
        <p:spPr>
          <a:xfrm>
            <a:off x="-774700" y="2892714"/>
            <a:ext cx="2184400" cy="2057400"/>
          </a:xfrm>
          <a:prstGeom prst="line">
            <a:avLst/>
          </a:prstGeom>
          <a:ln w="381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257F56EF-2B1E-009A-703F-1CB79AAF320F}"/>
              </a:ext>
            </a:extLst>
          </p:cNvPr>
          <p:cNvCxnSpPr>
            <a:cxnSpLocks/>
          </p:cNvCxnSpPr>
          <p:nvPr/>
        </p:nvCxnSpPr>
        <p:spPr>
          <a:xfrm flipH="1">
            <a:off x="1158009" y="1947141"/>
            <a:ext cx="2895600" cy="2971800"/>
          </a:xfrm>
          <a:prstGeom prst="line">
            <a:avLst/>
          </a:prstGeom>
          <a:ln w="381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그래픽, 폰트, 로고, 그래픽 디자인이(가) 표시된 사진&#10;&#10;AI가 생성한 콘텐츠는 부정확할 수 있습니다.">
            <a:extLst>
              <a:ext uri="{FF2B5EF4-FFF2-40B4-BE49-F238E27FC236}">
                <a16:creationId xmlns="" xmlns:a16="http://schemas.microsoft.com/office/drawing/2014/main" id="{E86840FB-215F-8C7C-F203-47EB81962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00" y="2030400"/>
            <a:ext cx="6464400" cy="2818800"/>
          </a:xfrm>
          <a:prstGeom prst="rect">
            <a:avLst/>
          </a:prstGeom>
        </p:spPr>
      </p:pic>
      <p:pic>
        <p:nvPicPr>
          <p:cNvPr id="19" name="그림 18" descr="폰트, 그래픽, 로고, 상징이(가) 표시된 사진&#10;&#10;AI가 생성한 콘텐츠는 부정확할 수 있습니다.">
            <a:extLst>
              <a:ext uri="{FF2B5EF4-FFF2-40B4-BE49-F238E27FC236}">
                <a16:creationId xmlns="" xmlns:a16="http://schemas.microsoft.com/office/drawing/2014/main" id="{888199C1-3B0F-AD3F-1428-1E114802E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600" y="1892300"/>
            <a:ext cx="7621200" cy="29569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2146300"/>
            <a:ext cx="5219700" cy="730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46300"/>
            <a:ext cx="5219700" cy="73025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 셋 설명 </a:t>
            </a:r>
            <a:r>
              <a:rPr lang="en-US" altLang="ko-KR" sz="60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en-US" altLang="ko-KR" sz="6000" spc="-2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MV</a:t>
            </a:r>
            <a:r>
              <a:rPr lang="en-US" altLang="ko-KR" sz="6000" b="0" i="0" u="none" strike="noStrike" spc="-2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Tec</a:t>
            </a:r>
            <a:r>
              <a:rPr lang="en-US" altLang="ko-KR" sz="60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AD</a:t>
            </a:r>
            <a:endParaRPr lang="ko-KR" sz="60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300" y="2159000"/>
            <a:ext cx="5219700" cy="276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300" y="2146300"/>
            <a:ext cx="5219700" cy="730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0" y="4940300"/>
            <a:ext cx="52197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940300"/>
            <a:ext cx="52197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300" y="4940300"/>
            <a:ext cx="5219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80200" y="5689600"/>
            <a:ext cx="4940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Test :</a:t>
            </a:r>
            <a:r>
              <a:rPr lang="ko-KR" altLang="en-US" sz="3000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제품 </a:t>
            </a:r>
            <a:r>
              <a:rPr lang="en-US" altLang="ko-KR" sz="3000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15</a:t>
            </a:r>
            <a:r>
              <a:rPr lang="ko-KR" altLang="en-US" sz="3000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종의 정상 및 결함 발생 이미지 데이터 </a:t>
            </a:r>
            <a:endParaRPr lang="ko-KR" altLang="ko-KR" sz="30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07200" y="6502400"/>
            <a:ext cx="46736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400" b="0" i="0" u="none" strike="noStrike" spc="-200" dirty="0" err="1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세그멘테이션을</a:t>
            </a:r>
            <a:r>
              <a:rPr lang="ko-KR" altLang="en-US" sz="24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위한 결함 발생 부분도 있지만 사용하지 않을 가능성이 높음</a:t>
            </a:r>
            <a:r>
              <a:rPr lang="en-US" altLang="ko-KR" sz="24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1700" y="5689600"/>
            <a:ext cx="4940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0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Train : </a:t>
            </a:r>
            <a:r>
              <a:rPr lang="ko-KR" altLang="en-US" sz="3000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제</a:t>
            </a:r>
            <a:r>
              <a:rPr lang="ko-KR" altLang="en-US" sz="30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품 </a:t>
            </a:r>
            <a:r>
              <a:rPr lang="en-US" altLang="ko-KR" sz="30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15</a:t>
            </a:r>
            <a:r>
              <a:rPr lang="ko-KR" altLang="en-US" sz="30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종의 정상 제품 이미지 데이터</a:t>
            </a:r>
            <a:endParaRPr lang="ko-KR" sz="30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6502400"/>
            <a:ext cx="4673600" cy="170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en-US" altLang="ko-KR" sz="24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15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종의 데이터 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3629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개 정상 제품 이미지</a:t>
            </a: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다양한 분야에서  고른 품목</a:t>
            </a:r>
            <a:endParaRPr lang="ko-KR" sz="24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46000" y="5689600"/>
            <a:ext cx="4940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altLang="en-US" sz="3000" b="0" i="0" u="none" strike="noStrike" spc="-200" dirty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데이터 셋에서 다루는 결함 </a:t>
            </a:r>
            <a:endParaRPr lang="ko-KR" sz="30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85700" y="6502400"/>
            <a:ext cx="4673600" cy="267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4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해당 데이터 셋은 구조적 결함만을 다룸</a:t>
            </a:r>
            <a:endParaRPr lang="en-US" altLang="ko-KR" sz="24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구조적 결함 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부품의 깨짐이나 조립 상태 불량 같은 외관으로 확인할 수 있는 결함들</a:t>
            </a: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8" name="Picture 2" descr="G:\dataset\bottle\train\good\0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09" y="2200910"/>
            <a:ext cx="2714381" cy="271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G:\dataset\bottle\test\broken_small\00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00" y="2394048"/>
            <a:ext cx="24574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:\dataset\bottle\test\broken_large\0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50" y="2284241"/>
            <a:ext cx="2609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EDC5D57-AD3E-1A39-A067-58677E4FD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="" xmlns:a16="http://schemas.microsoft.com/office/drawing/2014/main" id="{31DC2E80-8319-0385-E4A3-33E2250AB11B}"/>
              </a:ext>
            </a:extLst>
          </p:cNvPr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 셋 정보</a:t>
            </a:r>
            <a:r>
              <a:rPr lang="en-US" altLang="ko-KR" sz="60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: </a:t>
            </a:r>
            <a:r>
              <a:rPr lang="ko-KR" altLang="en-US" sz="60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각종 파라미터</a:t>
            </a:r>
            <a:endParaRPr lang="ko-KR" sz="60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="" xmlns:a16="http://schemas.microsoft.com/office/drawing/2014/main" id="{D73E25DD-A847-3FBC-3EE0-BFDE8CE7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graphicFrame>
        <p:nvGraphicFramePr>
          <p:cNvPr id="17" name="Table 2">
            <a:extLst>
              <a:ext uri="{FF2B5EF4-FFF2-40B4-BE49-F238E27FC236}">
                <a16:creationId xmlns="" xmlns:a16="http://schemas.microsoft.com/office/drawing/2014/main" id="{5DB8AEAF-7CF2-1CF3-2943-F852B51F6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561837"/>
              </p:ext>
            </p:extLst>
          </p:nvPr>
        </p:nvGraphicFramePr>
        <p:xfrm>
          <a:off x="965201" y="1449949"/>
          <a:ext cx="16344897" cy="8472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9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349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349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349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33498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33498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33498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752398"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카테고리</a:t>
                      </a:r>
                      <a:r>
                        <a:rPr lang="en-US" dirty="0">
                          <a:latin typeface="HY견고딕" pitchFamily="18" charset="-127"/>
                          <a:ea typeface="HY견고딕" pitchFamily="18" charset="-127"/>
                        </a:rPr>
                        <a:t>\</a:t>
                      </a:r>
                      <a:r>
                        <a:rPr lang="ko-KR" altLang="en-US" dirty="0">
                          <a:latin typeface="HY견고딕" pitchFamily="18" charset="-127"/>
                          <a:ea typeface="HY견고딕" pitchFamily="18" charset="-127"/>
                        </a:rPr>
                        <a:t>해당 정보</a:t>
                      </a:r>
                      <a:endParaRPr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학습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이미지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수</a:t>
                      </a:r>
                      <a:r>
                        <a:rPr lang="en-US" dirty="0">
                          <a:latin typeface="HY견고딕" pitchFamily="18" charset="-127"/>
                          <a:ea typeface="HY견고딕" pitchFamily="18" charset="-127"/>
                        </a:rPr>
                        <a:t> (</a:t>
                      </a:r>
                      <a:r>
                        <a:rPr lang="ko-KR" altLang="en-US" dirty="0">
                          <a:latin typeface="HY견고딕" pitchFamily="18" charset="-127"/>
                          <a:ea typeface="HY견고딕" pitchFamily="18" charset="-127"/>
                        </a:rPr>
                        <a:t>정상만 존재</a:t>
                      </a:r>
                      <a:r>
                        <a:rPr lang="en-US" altLang="ko-KR" dirty="0"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  <a:endParaRPr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테스트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이미지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수 (</a:t>
                      </a: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정상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테스트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이미지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수 (</a:t>
                      </a: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결함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결함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dirty="0">
                          <a:latin typeface="HY견고딕" pitchFamily="18" charset="-127"/>
                          <a:ea typeface="HY견고딕" pitchFamily="18" charset="-127"/>
                        </a:rPr>
                        <a:t>종류 수</a:t>
                      </a:r>
                      <a:endParaRPr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결함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영역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</a:t>
                      </a:r>
                      <a:r>
                        <a:rPr lang="ko-KR" altLang="en-US" dirty="0">
                          <a:latin typeface="HY견고딕" pitchFamily="18" charset="-127"/>
                          <a:ea typeface="HY견고딕" pitchFamily="18" charset="-127"/>
                        </a:rPr>
                        <a:t>개수 총 합</a:t>
                      </a:r>
                      <a:endParaRPr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/>
                      </a:pP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이미지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한 변 </a:t>
                      </a:r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길이</a:t>
                      </a:r>
                      <a:endParaRPr dirty="0">
                        <a:latin typeface="HY견고딕" pitchFamily="18" charset="-127"/>
                        <a:ea typeface="HY견고딕" pitchFamily="18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카펫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(Carpet)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격자 (Grid)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86566649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가죽 (Leather)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17000680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타일 (Tile)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230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12816389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목재 (Wood)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50106107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병 (Bottle)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900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05234499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케이블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(Cable)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151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45492006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캡슐 (Capsule)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60866399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헤이즐넛 (Hazelnut)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391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037309928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금속 너트 (Metal Nut)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87889935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알약 (Pill)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267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73782533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나사 (Screw)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78132231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칫솔 (Toothbrush)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6376404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 dirty="0" err="1">
                          <a:latin typeface="HY견고딕" pitchFamily="18" charset="-127"/>
                          <a:ea typeface="HY견고딕" pitchFamily="18" charset="-127"/>
                        </a:rPr>
                        <a:t>트랜지스터</a:t>
                      </a:r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 (Transistor)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05627187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지퍼 (Zipper)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240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177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1024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44184502"/>
                  </a:ext>
                </a:extLst>
              </a:tr>
              <a:tr h="429941"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총합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3629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467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1258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HY견고딕" pitchFamily="18" charset="-127"/>
                          <a:ea typeface="HY견고딕" pitchFamily="18" charset="-127"/>
                        </a:rPr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1888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dirty="0">
                          <a:latin typeface="HY견고딕" pitchFamily="18" charset="-127"/>
                          <a:ea typeface="HY견고딕" pitchFamily="18" charset="-127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22199271"/>
                  </a:ext>
                </a:extLst>
              </a:tr>
            </a:tbl>
          </a:graphicData>
        </a:graphic>
      </p:graphicFrame>
      <p:sp>
        <p:nvSpPr>
          <p:cNvPr id="21" name="왼쪽 대괄호 20">
            <a:extLst>
              <a:ext uri="{FF2B5EF4-FFF2-40B4-BE49-F238E27FC236}">
                <a16:creationId xmlns="" xmlns:a16="http://schemas.microsoft.com/office/drawing/2014/main" id="{0D257BE5-D957-FE5E-69D6-D4FFF5373204}"/>
              </a:ext>
            </a:extLst>
          </p:cNvPr>
          <p:cNvSpPr/>
          <p:nvPr/>
        </p:nvSpPr>
        <p:spPr>
          <a:xfrm>
            <a:off x="609600" y="2857500"/>
            <a:ext cx="228600" cy="1219200"/>
          </a:xfrm>
          <a:prstGeom prst="leftBracke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왼쪽 대괄호 21">
            <a:extLst>
              <a:ext uri="{FF2B5EF4-FFF2-40B4-BE49-F238E27FC236}">
                <a16:creationId xmlns="" xmlns:a16="http://schemas.microsoft.com/office/drawing/2014/main" id="{4D33B331-0525-A178-495A-B7358F534B75}"/>
              </a:ext>
            </a:extLst>
          </p:cNvPr>
          <p:cNvSpPr/>
          <p:nvPr/>
        </p:nvSpPr>
        <p:spPr>
          <a:xfrm>
            <a:off x="649970" y="4530396"/>
            <a:ext cx="228600" cy="4575504"/>
          </a:xfrm>
          <a:prstGeom prst="leftBracke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B06E54D-A80B-61D5-D322-DE54DB94726F}"/>
              </a:ext>
            </a:extLst>
          </p:cNvPr>
          <p:cNvSpPr txBox="1"/>
          <p:nvPr/>
        </p:nvSpPr>
        <p:spPr>
          <a:xfrm>
            <a:off x="76203" y="3009900"/>
            <a:ext cx="533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텍스처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3A74538-23B0-EBAD-88DC-B865993275CE}"/>
              </a:ext>
            </a:extLst>
          </p:cNvPr>
          <p:cNvSpPr txBox="1"/>
          <p:nvPr/>
        </p:nvSpPr>
        <p:spPr>
          <a:xfrm>
            <a:off x="30846" y="6257614"/>
            <a:ext cx="53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물체</a:t>
            </a:r>
          </a:p>
        </p:txBody>
      </p:sp>
    </p:spTree>
    <p:extLst>
      <p:ext uri="{BB962C8B-B14F-4D97-AF65-F5344CB8AC3E}">
        <p14:creationId xmlns:p14="http://schemas.microsoft.com/office/powerpoint/2010/main" val="19479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b="0" i="0" u="none" strike="noStrike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GLASS</a:t>
            </a:r>
            <a:r>
              <a:rPr lang="ko-KR" altLang="en-US" sz="6000" b="0" i="0" u="none" strike="noStrike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의 </a:t>
            </a:r>
            <a:r>
              <a:rPr lang="en-US" altLang="ko-KR" sz="60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Gradient ascent</a:t>
            </a:r>
            <a:endParaRPr lang="ko-KR" sz="6000" b="0" i="0" u="none" strike="noStrike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2679700"/>
            <a:ext cx="8051800" cy="281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3368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469900" y="24511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HY견고딕" pitchFamily="18" charset="-127"/>
                <a:ea typeface="HY견고딕" pitchFamily="18" charset="-127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4300" y="29972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하드웨어</a:t>
            </a:r>
            <a:r>
              <a:rPr lang="en-US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구성</a:t>
            </a:r>
            <a:r>
              <a:rPr lang="en-US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요소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4300" y="35814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고해상도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산업용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카메라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조명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시스템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(LED,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레이저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이미지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처리용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고성능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컴퓨터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정밀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제어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모터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컨베이어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200" y="23368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9309100" y="24511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10800" y="29972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소프트웨어</a:t>
            </a:r>
            <a:r>
              <a:rPr lang="en-US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플랫폼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10800" y="35814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머신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비전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소프트웨어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딥러닝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프레임워크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(TensorFlow, PyTorch)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데이터베이스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관리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시스템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실시간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모니터링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대시보드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451600"/>
            <a:ext cx="8051800" cy="281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61087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469900" y="62230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4300" y="67691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데이터</a:t>
            </a:r>
            <a:r>
              <a:rPr lang="en-US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수집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4300" y="73533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다양한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조건에서의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이미지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촬영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정상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불량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샘플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확보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메타데이터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기록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(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시간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환경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등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증강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기법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적용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108700"/>
            <a:ext cx="698500" cy="698500"/>
          </a:xfrm>
          <a:prstGeom prst="rect">
            <a:avLst/>
          </a:prstGeom>
          <a:effectLst>
            <a:outerShdw blurRad="13179" dist="106719" dir="2700000">
              <a:srgbClr val="3B4C82">
                <a:alpha val="23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309100" y="6223000"/>
            <a:ext cx="77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2500" b="0" i="0" u="none" strike="noStrike" spc="-100">
                <a:solidFill>
                  <a:srgbClr val="EAEAEA"/>
                </a:solidFill>
                <a:latin typeface="HY견고딕" pitchFamily="18" charset="-127"/>
                <a:ea typeface="HY견고딕" pitchFamily="18" charset="-127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10800" y="6769100"/>
            <a:ext cx="72263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전처리</a:t>
            </a:r>
            <a:r>
              <a:rPr lang="en-US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500" b="0" i="0" u="none" strike="noStrike" spc="-20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과정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10800" y="7353300"/>
            <a:ext cx="7226300" cy="156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이미지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크기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조정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정규화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노이즈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제거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선명도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개선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데이터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라벨링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주석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처리</a:t>
            </a:r>
          </a:p>
          <a:p>
            <a:pPr lvl="0" algn="l">
              <a:lnSpc>
                <a:spcPct val="116199"/>
              </a:lnSpc>
            </a:pP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특징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추출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및</a:t>
            </a:r>
            <a:r>
              <a:rPr lang="en-US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sz="2200" b="0" i="0" u="none" strike="noStrike" spc="-10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인코딩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3" y="1289050"/>
            <a:ext cx="16570574" cy="842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액자 23"/>
          <p:cNvSpPr/>
          <p:nvPr/>
        </p:nvSpPr>
        <p:spPr>
          <a:xfrm>
            <a:off x="4102100" y="3219450"/>
            <a:ext cx="5943600" cy="3994150"/>
          </a:xfrm>
          <a:prstGeom prst="frame">
            <a:avLst>
              <a:gd name="adj1" fmla="val 792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867900"/>
            <a:ext cx="17157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100" y="25400"/>
            <a:ext cx="1866900" cy="186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2600" y="393700"/>
            <a:ext cx="17310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Gradient Ascent</a:t>
            </a:r>
            <a:r>
              <a:rPr lang="ko-KR" altLang="en-US" sz="60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의 정의</a:t>
            </a:r>
            <a:endParaRPr lang="ko-KR" altLang="ko-KR" sz="60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71700" y="1409700"/>
            <a:ext cx="13944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altLang="ko-KR" sz="3000" spc="-2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Gradient Ascent</a:t>
            </a:r>
            <a:r>
              <a:rPr lang="ko-KR" altLang="en-US" sz="3000" spc="-2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란</a:t>
            </a:r>
            <a:r>
              <a:rPr lang="en-US" altLang="ko-KR" sz="3000" spc="-200" dirty="0" smtClean="0">
                <a:solidFill>
                  <a:srgbClr val="504EEE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ko-KR" sz="3000" b="0" i="0" u="none" strike="noStrike" spc="-200" dirty="0">
              <a:solidFill>
                <a:srgbClr val="504EEE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71700" y="2222500"/>
            <a:ext cx="139319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기존의 </a:t>
            </a:r>
            <a:r>
              <a:rPr lang="en-US" altLang="ko-KR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random noise</a:t>
            </a: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를 추가하는 방식을 개선한 결함 이미지 생성 방법</a:t>
            </a:r>
            <a:r>
              <a:rPr lang="en-US" altLang="ko-KR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논문에선 다음과 같이 정의됨</a:t>
            </a:r>
            <a:r>
              <a:rPr lang="en-US" altLang="ko-KR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en-US" altLang="ko-KR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				  						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h, </a:t>
            </a:r>
            <a:r>
              <a:rPr lang="en-US" altLang="ko-KR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w            </a:t>
            </a: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위 </a:t>
            </a: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첨자 </a:t>
            </a:r>
            <a:r>
              <a:rPr lang="en-US" altLang="ko-KR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h w</a:t>
            </a: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는 </a:t>
            </a:r>
            <a:r>
              <a:rPr lang="ko-KR" altLang="en-US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행과 열 위치를 뜻함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r>
              <a:rPr lang="en-US" altLang="ko-KR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	</a:t>
            </a: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                                                                                                  </a:t>
            </a: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lnSpc>
                <a:spcPct val="116199"/>
              </a:lnSpc>
            </a:pPr>
            <a:endParaRPr lang="ko-KR" altLang="en-US" sz="2400" dirty="0" smtClean="0">
              <a:latin typeface="HY견고딕" pitchFamily="18" charset="-127"/>
              <a:ea typeface="HY견고딕" pitchFamily="18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  <a:p>
            <a:pPr marL="342900" lvl="0" indent="-342900" algn="ctr">
              <a:lnSpc>
                <a:spcPct val="116199"/>
              </a:lnSpc>
              <a:buFontTx/>
              <a:buChar char="-"/>
            </a:pP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5464610"/>
            <a:ext cx="2971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723" y="3797708"/>
            <a:ext cx="538162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82098" y="6232760"/>
                <a:ext cx="2161746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r>
                        <a:rPr lang="ko-KR" altLang="en-US" b="0" i="1" smtClean="0">
                          <a:latin typeface="Cambria Math"/>
                        </a:rPr>
                        <m:t>정규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𝑓𝑒𝑎𝑡𝑢𝑟𝑒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ko-KR" altLang="en-US" dirty="0">
                  <a:latin typeface="HY견고딕" pitchFamily="18" charset="-127"/>
                  <a:ea typeface="HY견고딕" pitchFamily="18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098" y="6232760"/>
                <a:ext cx="2161746" cy="378245"/>
              </a:xfrm>
              <a:prstGeom prst="rect">
                <a:avLst/>
              </a:prstGeom>
              <a:blipFill rotWithShape="1">
                <a:blip r:embed="rId6"/>
                <a:stretch>
                  <a:fillRect b="-14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203" y="5382260"/>
            <a:ext cx="4114800" cy="85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7"/>
          <p:cNvSpPr txBox="1"/>
          <p:nvPr/>
        </p:nvSpPr>
        <p:spPr>
          <a:xfrm>
            <a:off x="12317507" y="5612989"/>
            <a:ext cx="5908486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400" spc="-200" dirty="0" err="1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가우시안</a:t>
            </a: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함수를 통해 나오는 랜덤 </a:t>
            </a:r>
            <a:r>
              <a:rPr lang="ko-KR" altLang="en-US" sz="2400" spc="-200" dirty="0" err="1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노이즈</a:t>
            </a: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6019799" y="5472314"/>
            <a:ext cx="3499335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랜덤 </a:t>
            </a:r>
            <a:r>
              <a:rPr lang="ko-KR" altLang="en-US" sz="2400" spc="-200" dirty="0" err="1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노이즈가</a:t>
            </a: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포함된 정규 피처</a:t>
            </a:r>
            <a:r>
              <a:rPr lang="en-US" altLang="ko-KR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	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6882647"/>
            <a:ext cx="2294284" cy="637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7"/>
          <p:cNvSpPr txBox="1"/>
          <p:nvPr/>
        </p:nvSpPr>
        <p:spPr>
          <a:xfrm>
            <a:off x="4840919" y="6987786"/>
            <a:ext cx="5857094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en-US" altLang="ko-KR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GAS branch</a:t>
            </a: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에 대해 도출된 </a:t>
            </a:r>
            <a:r>
              <a:rPr lang="en-US" altLang="ko-KR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gradient</a:t>
            </a:r>
            <a:r>
              <a:rPr lang="ko-KR" altLang="en-US" sz="2400" spc="-200" dirty="0" smtClean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2400" spc="-200" dirty="0" smtClean="0">
              <a:solidFill>
                <a:srgbClr val="161616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29800" y="6940905"/>
            <a:ext cx="3856187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lnSpc>
                <a:spcPct val="116199"/>
              </a:lnSpc>
              <a:buFontTx/>
              <a:buChar char="-"/>
            </a:pPr>
            <a:r>
              <a:rPr lang="el-GR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η</a:t>
            </a:r>
            <a:r>
              <a:rPr lang="en-US" altLang="ko-KR" sz="2400" spc="-200" dirty="0">
                <a:solidFill>
                  <a:srgbClr val="161616"/>
                </a:solidFill>
                <a:latin typeface="HY견고딕" pitchFamily="18" charset="-127"/>
                <a:ea typeface="HY견고딕" pitchFamily="18" charset="-127"/>
              </a:rPr>
              <a:t> : learning rate</a:t>
            </a:r>
          </a:p>
        </p:txBody>
      </p:sp>
    </p:spTree>
    <p:extLst>
      <p:ext uri="{BB962C8B-B14F-4D97-AF65-F5344CB8AC3E}">
        <p14:creationId xmlns:p14="http://schemas.microsoft.com/office/powerpoint/2010/main" val="160470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880</Words>
  <Application>Microsoft Office PowerPoint</Application>
  <PresentationFormat>사용자 지정</PresentationFormat>
  <Paragraphs>266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굴림</vt:lpstr>
      <vt:lpstr>Arial</vt:lpstr>
      <vt:lpstr>HY견고딕</vt:lpstr>
      <vt:lpstr>Cambria Math</vt:lpstr>
      <vt:lpstr>Cascadia Code SemiBold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CHS</dc:creator>
  <cp:lastModifiedBy>SK</cp:lastModifiedBy>
  <cp:revision>32</cp:revision>
  <dcterms:created xsi:type="dcterms:W3CDTF">2006-08-16T00:00:00Z</dcterms:created>
  <dcterms:modified xsi:type="dcterms:W3CDTF">2025-04-25T02:40:07Z</dcterms:modified>
</cp:coreProperties>
</file>